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7"/>
  </p:notesMasterIdLst>
  <p:sldIdLst>
    <p:sldId id="256" r:id="rId2"/>
    <p:sldId id="283" r:id="rId3"/>
    <p:sldId id="282" r:id="rId4"/>
    <p:sldId id="260" r:id="rId5"/>
    <p:sldId id="263" r:id="rId6"/>
    <p:sldId id="258" r:id="rId7"/>
    <p:sldId id="259" r:id="rId8"/>
    <p:sldId id="261" r:id="rId9"/>
    <p:sldId id="266" r:id="rId10"/>
    <p:sldId id="267" r:id="rId11"/>
    <p:sldId id="264" r:id="rId12"/>
    <p:sldId id="265" r:id="rId13"/>
    <p:sldId id="280" r:id="rId14"/>
    <p:sldId id="281" r:id="rId15"/>
    <p:sldId id="273" r:id="rId16"/>
    <p:sldId id="274" r:id="rId17"/>
    <p:sldId id="276" r:id="rId18"/>
    <p:sldId id="277" r:id="rId19"/>
    <p:sldId id="278" r:id="rId20"/>
    <p:sldId id="284" r:id="rId21"/>
    <p:sldId id="285" r:id="rId22"/>
    <p:sldId id="286" r:id="rId23"/>
    <p:sldId id="269" r:id="rId24"/>
    <p:sldId id="270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8765"/>
  </p:normalViewPr>
  <p:slideViewPr>
    <p:cSldViewPr snapToGrid="0" snapToObjects="1" showGuides="1">
      <p:cViewPr varScale="1">
        <p:scale>
          <a:sx n="85" d="100"/>
          <a:sy n="85" d="100"/>
        </p:scale>
        <p:origin x="3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7EB96-C092-134E-B964-33BA0F0C1CF7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A09F5-6ED4-3D4D-9BA1-3B09B745F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93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104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14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72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540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89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45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82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204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03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9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43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24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87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154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07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71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00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49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03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270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03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61FD3-9C12-CE4D-896A-E67C2F6F3542}" type="datetimeFigureOut">
              <a:rPr lang="pt-BR" smtClean="0"/>
              <a:t>17/11/2021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709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E1D8B-5031-5948-8EB2-B6BFF4EA2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Andale Mono" panose="020B0509000000000004" pitchFamily="49" charset="0"/>
                <a:ea typeface="Source Sans Pro" panose="020B0503030403020204" pitchFamily="34" charset="0"/>
              </a:rPr>
              <a:t>Microserviços na Prática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0AE2DC-94EF-6648-B76F-68EB25B2F5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SEMAC - 2021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1F80C8-60FA-3847-96D0-A18853142090}"/>
              </a:ext>
            </a:extLst>
          </p:cNvPr>
          <p:cNvSpPr txBox="1"/>
          <p:nvPr/>
        </p:nvSpPr>
        <p:spPr>
          <a:xfrm>
            <a:off x="4950397" y="5073134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hbgaldino@gmail.com</a:t>
            </a:r>
          </a:p>
        </p:txBody>
      </p:sp>
    </p:spTree>
    <p:extLst>
      <p:ext uri="{BB962C8B-B14F-4D97-AF65-F5344CB8AC3E}">
        <p14:creationId xmlns:p14="http://schemas.microsoft.com/office/powerpoint/2010/main" val="2219306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4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522284A-623D-0042-A0CD-46EDCB8DE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75" y="2688224"/>
            <a:ext cx="4397002" cy="239836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5BBFC9A-BBBA-E84B-804E-1E72E15C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025" y="2608852"/>
            <a:ext cx="3706282" cy="24777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3F9E67-FD0F-D64C-BC37-E0B8BB3FF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3176206"/>
            <a:ext cx="1422400" cy="1422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903A4C-CAE8-3C4D-94C7-DA6A83F1AC13}"/>
              </a:ext>
            </a:extLst>
          </p:cNvPr>
          <p:cNvSpPr txBox="1"/>
          <p:nvPr/>
        </p:nvSpPr>
        <p:spPr>
          <a:xfrm>
            <a:off x="3019921" y="1464686"/>
            <a:ext cx="615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Um software bem dimensionado para o tráfego adequado resultará em economia de recursos computacionais, ou seja dinheiro!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A2FA7D-071C-0A4F-9DD8-715B6746C02F}"/>
              </a:ext>
            </a:extLst>
          </p:cNvPr>
          <p:cNvSpPr txBox="1"/>
          <p:nvPr/>
        </p:nvSpPr>
        <p:spPr>
          <a:xfrm>
            <a:off x="1118949" y="5208648"/>
            <a:ext cx="389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Feriados prolongados, Período de férias</a:t>
            </a:r>
          </a:p>
        </p:txBody>
      </p:sp>
    </p:spTree>
    <p:extLst>
      <p:ext uri="{BB962C8B-B14F-4D97-AF65-F5344CB8AC3E}">
        <p14:creationId xmlns:p14="http://schemas.microsoft.com/office/powerpoint/2010/main" val="293891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156B56-5494-664B-AA7F-B52B3AAD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24" y="1851316"/>
            <a:ext cx="6556884" cy="437125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2FB4ECE-99A2-F24A-817B-92DD42607191}"/>
              </a:ext>
            </a:extLst>
          </p:cNvPr>
          <p:cNvSpPr txBox="1"/>
          <p:nvPr/>
        </p:nvSpPr>
        <p:spPr>
          <a:xfrm>
            <a:off x="2266288" y="1277006"/>
            <a:ext cx="700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Outro exemplo é a Black Friday, que ocorre sempre no mês de novembro</a:t>
            </a:r>
          </a:p>
        </p:txBody>
      </p:sp>
    </p:spTree>
    <p:extLst>
      <p:ext uri="{BB962C8B-B14F-4D97-AF65-F5344CB8AC3E}">
        <p14:creationId xmlns:p14="http://schemas.microsoft.com/office/powerpoint/2010/main" val="357209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83BAAF-430F-7842-805C-BE6C435F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1601264"/>
            <a:ext cx="11588620" cy="365547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9858840-2F3D-B94E-AF32-D40EB262BB2A}"/>
              </a:ext>
            </a:extLst>
          </p:cNvPr>
          <p:cNvSpPr txBox="1"/>
          <p:nvPr/>
        </p:nvSpPr>
        <p:spPr>
          <a:xfrm>
            <a:off x="2313992" y="5561045"/>
            <a:ext cx="795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https</a:t>
            </a:r>
            <a:r>
              <a:rPr lang="pt-BR" dirty="0">
                <a:solidFill>
                  <a:schemeClr val="bg1"/>
                </a:solidFill>
              </a:rPr>
              <a:t>://</a:t>
            </a:r>
            <a:r>
              <a:rPr lang="pt-BR" dirty="0" err="1">
                <a:solidFill>
                  <a:schemeClr val="bg1"/>
                </a:solidFill>
              </a:rPr>
              <a:t>jelastic.com</a:t>
            </a:r>
            <a:r>
              <a:rPr lang="pt-BR" dirty="0">
                <a:solidFill>
                  <a:schemeClr val="bg1"/>
                </a:solidFill>
              </a:rPr>
              <a:t>/blog/</a:t>
            </a:r>
            <a:r>
              <a:rPr lang="pt-BR" dirty="0" err="1">
                <a:solidFill>
                  <a:schemeClr val="bg1"/>
                </a:solidFill>
              </a:rPr>
              <a:t>deceptive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cloud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efficiency</a:t>
            </a:r>
            <a:r>
              <a:rPr lang="pt-BR" dirty="0">
                <a:solidFill>
                  <a:schemeClr val="bg1"/>
                </a:solidFill>
              </a:rPr>
              <a:t>-do-</a:t>
            </a:r>
            <a:r>
              <a:rPr lang="pt-BR" dirty="0" err="1">
                <a:solidFill>
                  <a:schemeClr val="bg1"/>
                </a:solidFill>
              </a:rPr>
              <a:t>you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really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pay</a:t>
            </a:r>
            <a:r>
              <a:rPr lang="pt-BR" dirty="0">
                <a:solidFill>
                  <a:schemeClr val="bg1"/>
                </a:solidFill>
              </a:rPr>
              <a:t>-as-</a:t>
            </a:r>
            <a:r>
              <a:rPr lang="pt-BR" dirty="0" err="1">
                <a:solidFill>
                  <a:schemeClr val="bg1"/>
                </a:solidFill>
              </a:rPr>
              <a:t>you</a:t>
            </a:r>
            <a:r>
              <a:rPr lang="pt-BR" dirty="0">
                <a:solidFill>
                  <a:schemeClr val="bg1"/>
                </a:solidFill>
              </a:rPr>
              <a:t>-use/</a:t>
            </a:r>
          </a:p>
        </p:txBody>
      </p:sp>
    </p:spTree>
    <p:extLst>
      <p:ext uri="{BB962C8B-B14F-4D97-AF65-F5344CB8AC3E}">
        <p14:creationId xmlns:p14="http://schemas.microsoft.com/office/powerpoint/2010/main" val="231651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7F5406-5814-BA4D-B8C9-910F3F56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226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F838788-C781-3845-92AC-299EB946B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Não existe uma receita para se definir microserviços, mas podemos nos apoiar em alguns princípios como: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Alta Coesão e Baixo Acoplamento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84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F838788-C781-3845-92AC-299EB946B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</a:rPr>
              <a:t>	Coesão </a:t>
            </a:r>
            <a:r>
              <a:rPr lang="pt-BR" dirty="0">
                <a:solidFill>
                  <a:schemeClr val="bg1"/>
                </a:solidFill>
              </a:rPr>
              <a:t>é a medida em que os componentes de um módulo estão relacionados, se eles têm responsabilidades em comum ou se foram apenas agrupados por acaso.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5C7DCC2-DD94-3C49-BD53-7915EFBA2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66" y="0"/>
            <a:ext cx="10391034" cy="694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8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F838788-C781-3845-92AC-299EB946B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</a:rPr>
              <a:t>	Acoplamento </a:t>
            </a:r>
            <a:r>
              <a:rPr lang="pt-BR" dirty="0">
                <a:solidFill>
                  <a:schemeClr val="bg1"/>
                </a:solidFill>
              </a:rPr>
              <a:t>é a “força” de conexão entre os módulos, ou o quão “amarrado” uma parte do sistema é às outras partes.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AD59F24-4A96-BA43-BE85-0DB42956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608" y="9906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05B2CF0-0A69-114F-8C42-21085509E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359" y="2423843"/>
            <a:ext cx="6119102" cy="27065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27073B9-8933-AB48-BC05-9F41CB1C14EF}"/>
              </a:ext>
            </a:extLst>
          </p:cNvPr>
          <p:cNvSpPr txBox="1"/>
          <p:nvPr/>
        </p:nvSpPr>
        <p:spPr>
          <a:xfrm>
            <a:off x="1225420" y="1187639"/>
            <a:ext cx="9741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 coesão e o acoplamento estão inter-relacionados, pois a coesão de um módulo geralmente determina o quanto ele será acoplado a outros módulos</a:t>
            </a:r>
          </a:p>
        </p:txBody>
      </p:sp>
    </p:spTree>
    <p:extLst>
      <p:ext uri="{BB962C8B-B14F-4D97-AF65-F5344CB8AC3E}">
        <p14:creationId xmlns:p14="http://schemas.microsoft.com/office/powerpoint/2010/main" val="2156387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A0B2CA4-EFC0-B849-A002-2F5D39EB5075}"/>
              </a:ext>
            </a:extLst>
          </p:cNvPr>
          <p:cNvSpPr txBox="1"/>
          <p:nvPr/>
        </p:nvSpPr>
        <p:spPr>
          <a:xfrm>
            <a:off x="3917999" y="1175657"/>
            <a:ext cx="4466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Alta Coesão e Baixo Acoplamento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08C0F7-5C72-7945-A2B1-FA62F883B4A5}"/>
              </a:ext>
            </a:extLst>
          </p:cNvPr>
          <p:cNvSpPr txBox="1"/>
          <p:nvPr/>
        </p:nvSpPr>
        <p:spPr>
          <a:xfrm>
            <a:off x="1231641" y="2276669"/>
            <a:ext cx="6360074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Fácil substituição de dependências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Reduz a complexidade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Melhora a manutenção e evolução do software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Melhor reaproveitamento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29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E959B-460A-CF4C-800D-2A6B813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Higor Galdino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7A53A9-50CD-A440-B8D6-D57563669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Formado em Análise e Desenvolvimento de Sistemas – Fatec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Especialização em Arquitetura de Software – SENAC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Arquiteto de Software / Tech Lead na </a:t>
            </a:r>
            <a:r>
              <a:rPr lang="pt-BR" sz="2400" dirty="0" err="1"/>
              <a:t>Accurate</a:t>
            </a:r>
            <a:r>
              <a:rPr lang="pt-BR" sz="2400" dirty="0"/>
              <a:t> – 8 anos</a:t>
            </a:r>
          </a:p>
          <a:p>
            <a:pPr lvl="1">
              <a:lnSpc>
                <a:spcPct val="150000"/>
              </a:lnSpc>
            </a:pPr>
            <a:r>
              <a:rPr lang="pt-BR" sz="2000" dirty="0"/>
              <a:t>Atuação em E-commerce, Segmento financeiro, telecomunicações..</a:t>
            </a:r>
            <a:r>
              <a:rPr lang="pt-BR" sz="2000" dirty="0" err="1"/>
              <a:t>etc</a:t>
            </a:r>
            <a:endParaRPr lang="pt-BR" sz="2000" dirty="0"/>
          </a:p>
          <a:p>
            <a:pPr marL="0" indent="0">
              <a:lnSpc>
                <a:spcPct val="150000"/>
              </a:lnSpc>
              <a:buNone/>
            </a:pPr>
            <a:endParaRPr lang="pt-BR" sz="2400" dirty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2478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6F2204-036D-804A-8B33-8D816D77FF97}"/>
              </a:ext>
            </a:extLst>
          </p:cNvPr>
          <p:cNvSpPr txBox="1"/>
          <p:nvPr/>
        </p:nvSpPr>
        <p:spPr>
          <a:xfrm>
            <a:off x="2165468" y="2598003"/>
            <a:ext cx="7861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Granularidade</a:t>
            </a:r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não é porque é micro, que temos que segmentar ao máximo. </a:t>
            </a:r>
          </a:p>
        </p:txBody>
      </p:sp>
    </p:spTree>
    <p:extLst>
      <p:ext uri="{BB962C8B-B14F-4D97-AF65-F5344CB8AC3E}">
        <p14:creationId xmlns:p14="http://schemas.microsoft.com/office/powerpoint/2010/main" val="311121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6F2204-036D-804A-8B33-8D816D77FF97}"/>
              </a:ext>
            </a:extLst>
          </p:cNvPr>
          <p:cNvSpPr txBox="1"/>
          <p:nvPr/>
        </p:nvSpPr>
        <p:spPr>
          <a:xfrm>
            <a:off x="246742" y="2368879"/>
            <a:ext cx="10681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Autonomia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Cada serviço do componente de uma arquitetura de </a:t>
            </a:r>
            <a:r>
              <a:rPr lang="pt-BR" dirty="0" err="1">
                <a:solidFill>
                  <a:schemeClr val="bg1"/>
                </a:solidFill>
              </a:rPr>
              <a:t>microsserviços</a:t>
            </a:r>
            <a:r>
              <a:rPr lang="pt-BR" dirty="0">
                <a:solidFill>
                  <a:schemeClr val="bg1"/>
                </a:solidFill>
              </a:rPr>
              <a:t> pode ser desenvolvido, implantado, operado e escalado sem afetar o funcionamento de outros serviços. Os serviços não precisam compartilhar nenhum código ou implementação com os outros serviços. Todas as comunicações entre componentes individuais ocorrem por meio de </a:t>
            </a:r>
            <a:r>
              <a:rPr lang="pt-BR" dirty="0" err="1">
                <a:solidFill>
                  <a:schemeClr val="bg1"/>
                </a:solidFill>
              </a:rPr>
              <a:t>APIs</a:t>
            </a:r>
            <a:r>
              <a:rPr lang="pt-BR" dirty="0">
                <a:solidFill>
                  <a:schemeClr val="bg1"/>
                </a:solidFill>
              </a:rPr>
              <a:t> bem definidas.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31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AGNI Principle in 100 seconds - DEV Community">
            <a:extLst>
              <a:ext uri="{FF2B5EF4-FFF2-40B4-BE49-F238E27FC236}">
                <a16:creationId xmlns:a16="http://schemas.microsoft.com/office/drawing/2014/main" id="{CA7E59BA-FF3F-7240-92E3-FFC01CAE1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2" y="1120515"/>
            <a:ext cx="5635636" cy="52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80A98E-56DA-324D-A61B-BDBA553D7312}"/>
              </a:ext>
            </a:extLst>
          </p:cNvPr>
          <p:cNvSpPr/>
          <p:nvPr/>
        </p:nvSpPr>
        <p:spPr>
          <a:xfrm>
            <a:off x="428500" y="336242"/>
            <a:ext cx="2550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latin typeface="Linux Libertine"/>
              </a:rPr>
              <a:t>You</a:t>
            </a:r>
            <a:r>
              <a:rPr lang="pt-BR" dirty="0">
                <a:latin typeface="Linux Libertine"/>
              </a:rPr>
              <a:t> </a:t>
            </a:r>
            <a:r>
              <a:rPr lang="pt-BR" dirty="0" err="1">
                <a:latin typeface="Linux Libertine"/>
              </a:rPr>
              <a:t>aren't</a:t>
            </a:r>
            <a:r>
              <a:rPr lang="pt-BR" dirty="0">
                <a:latin typeface="Linux Libertine"/>
              </a:rPr>
              <a:t> </a:t>
            </a:r>
            <a:r>
              <a:rPr lang="pt-BR" dirty="0" err="1">
                <a:latin typeface="Linux Libertine"/>
              </a:rPr>
              <a:t>gonna</a:t>
            </a:r>
            <a:r>
              <a:rPr lang="pt-BR" dirty="0">
                <a:latin typeface="Linux Libertine"/>
              </a:rPr>
              <a:t> </a:t>
            </a:r>
            <a:r>
              <a:rPr lang="pt-BR" dirty="0" err="1">
                <a:latin typeface="Linux Libertine"/>
              </a:rPr>
              <a:t>need</a:t>
            </a:r>
            <a:r>
              <a:rPr lang="pt-BR" dirty="0">
                <a:latin typeface="Linux Libertine"/>
              </a:rPr>
              <a:t> it</a:t>
            </a:r>
            <a:endParaRPr lang="pt-BR" b="0" i="0" dirty="0"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994242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E42F55-B991-F647-A9E4-E8EA32BD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43" y="1054526"/>
            <a:ext cx="6752313" cy="441078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1C8B512-BC41-8742-8AA3-F59AF27FE1D0}"/>
              </a:ext>
            </a:extLst>
          </p:cNvPr>
          <p:cNvSpPr txBox="1"/>
          <p:nvPr/>
        </p:nvSpPr>
        <p:spPr>
          <a:xfrm>
            <a:off x="725214" y="1054526"/>
            <a:ext cx="189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....</a:t>
            </a:r>
            <a:r>
              <a:rPr lang="pt-BR" b="1" dirty="0" err="1">
                <a:solidFill>
                  <a:schemeClr val="bg1"/>
                </a:solidFill>
              </a:rPr>
              <a:t>So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far</a:t>
            </a:r>
            <a:r>
              <a:rPr lang="pt-BR" b="1" dirty="0">
                <a:solidFill>
                  <a:schemeClr val="bg1"/>
                </a:solidFill>
              </a:rPr>
              <a:t>, </a:t>
            </a:r>
            <a:r>
              <a:rPr lang="pt-BR" b="1" dirty="0" err="1">
                <a:solidFill>
                  <a:schemeClr val="bg1"/>
                </a:solidFill>
              </a:rPr>
              <a:t>so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good</a:t>
            </a:r>
            <a:r>
              <a:rPr lang="pt-BR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EEE6A2-E20F-BF4A-B70D-9E5BD81B8EF4}"/>
              </a:ext>
            </a:extLst>
          </p:cNvPr>
          <p:cNvSpPr txBox="1"/>
          <p:nvPr/>
        </p:nvSpPr>
        <p:spPr>
          <a:xfrm>
            <a:off x="1940278" y="5736162"/>
            <a:ext cx="8311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Os microserviços resolvem vários problemas, mas acabam criando alguns.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A governança sem um processo de </a:t>
            </a:r>
            <a:r>
              <a:rPr lang="pt-BR" dirty="0" err="1">
                <a:solidFill>
                  <a:schemeClr val="bg1"/>
                </a:solidFill>
              </a:rPr>
              <a:t>DevOps</a:t>
            </a:r>
            <a:r>
              <a:rPr lang="pt-BR" dirty="0">
                <a:solidFill>
                  <a:schemeClr val="bg1"/>
                </a:solidFill>
              </a:rPr>
              <a:t> maduro é bem complexa em caso de falhas.</a:t>
            </a:r>
          </a:p>
        </p:txBody>
      </p:sp>
    </p:spTree>
    <p:extLst>
      <p:ext uri="{BB962C8B-B14F-4D97-AF65-F5344CB8AC3E}">
        <p14:creationId xmlns:p14="http://schemas.microsoft.com/office/powerpoint/2010/main" val="40715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 FAQ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1C8B512-BC41-8742-8AA3-F59AF27FE1D0}"/>
              </a:ext>
            </a:extLst>
          </p:cNvPr>
          <p:cNvSpPr txBox="1"/>
          <p:nvPr/>
        </p:nvSpPr>
        <p:spPr>
          <a:xfrm>
            <a:off x="725214" y="1054526"/>
            <a:ext cx="9526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#1 Escalar vai resolver meus problemas de performance?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Um software ruim vai ser ruim também se escalável. Ser eficaz não quer dizer que é eficiente!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3295FB-4422-B241-9EF7-1856C83C04FF}"/>
              </a:ext>
            </a:extLst>
          </p:cNvPr>
          <p:cNvSpPr txBox="1"/>
          <p:nvPr/>
        </p:nvSpPr>
        <p:spPr>
          <a:xfrm>
            <a:off x="725215" y="1853312"/>
            <a:ext cx="10168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#2 Realmente preciso de microserviços?</a:t>
            </a:r>
          </a:p>
          <a:p>
            <a:r>
              <a:rPr lang="pt-BR" b="1" dirty="0">
                <a:solidFill>
                  <a:schemeClr val="bg1"/>
                </a:solidFill>
              </a:rPr>
              <a:t>	</a:t>
            </a:r>
            <a:r>
              <a:rPr lang="pt-BR" dirty="0">
                <a:solidFill>
                  <a:schemeClr val="bg1"/>
                </a:solidFill>
              </a:rPr>
              <a:t>Nem todo software é um Uber ou um </a:t>
            </a:r>
            <a:r>
              <a:rPr lang="pt-BR" dirty="0" err="1">
                <a:solidFill>
                  <a:schemeClr val="bg1"/>
                </a:solidFill>
              </a:rPr>
              <a:t>Netflix</a:t>
            </a:r>
            <a:r>
              <a:rPr lang="pt-BR" dirty="0">
                <a:solidFill>
                  <a:schemeClr val="bg1"/>
                </a:solidFill>
              </a:rPr>
              <a:t> da vida, portanto na maioria das vezes uma aplicação bem estruturada e otimizada vai resolver o problema. Com isso, essa adição de complexidade pode criar problemas que antes não existiam ou que poderiam ser evitados de outras formas.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8ADA025-20F1-5C45-9747-0F12E6CA9FE9}"/>
              </a:ext>
            </a:extLst>
          </p:cNvPr>
          <p:cNvSpPr txBox="1"/>
          <p:nvPr/>
        </p:nvSpPr>
        <p:spPr>
          <a:xfrm>
            <a:off x="725215" y="3180206"/>
            <a:ext cx="10168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#3 É barato e fácil manter uma arquitetura de microserviços?</a:t>
            </a:r>
          </a:p>
          <a:p>
            <a:r>
              <a:rPr lang="pt-BR" b="1" dirty="0">
                <a:solidFill>
                  <a:schemeClr val="bg1"/>
                </a:solidFill>
              </a:rPr>
              <a:t>	</a:t>
            </a:r>
            <a:r>
              <a:rPr lang="pt-BR" dirty="0">
                <a:solidFill>
                  <a:schemeClr val="bg1"/>
                </a:solidFill>
              </a:rPr>
              <a:t>Depende, quando falamos de empresas com faturamento nas casa dos Mi / Bi as vezes isso não representa um custo tão alto. Mas de fato é necessário ter uma equipe bem qualificada e processos de </a:t>
            </a:r>
            <a:r>
              <a:rPr lang="pt-BR" dirty="0" err="1">
                <a:solidFill>
                  <a:schemeClr val="bg1"/>
                </a:solidFill>
              </a:rPr>
              <a:t>DevOps</a:t>
            </a:r>
            <a:r>
              <a:rPr lang="pt-BR" dirty="0">
                <a:solidFill>
                  <a:schemeClr val="bg1"/>
                </a:solidFill>
              </a:rPr>
              <a:t> bem estruturados para garantir que as entregas serão feitas da melhor maneira possível.</a:t>
            </a:r>
          </a:p>
        </p:txBody>
      </p:sp>
    </p:spTree>
    <p:extLst>
      <p:ext uri="{BB962C8B-B14F-4D97-AF65-F5344CB8AC3E}">
        <p14:creationId xmlns:p14="http://schemas.microsoft.com/office/powerpoint/2010/main" val="81308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B36E2-A652-4C43-BE23-EFC0DDDE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786"/>
            <a:ext cx="10515600" cy="1325563"/>
          </a:xfrm>
        </p:spPr>
        <p:txBody>
          <a:bodyPr/>
          <a:lstStyle/>
          <a:p>
            <a:r>
              <a:rPr lang="pt-BR" dirty="0"/>
              <a:t>Laboratório Prático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AE8B1-A995-154F-8B80-707BA3F78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Primeiros passos com microserviços</a:t>
            </a:r>
          </a:p>
          <a:p>
            <a:r>
              <a:rPr lang="pt-BR" dirty="0" err="1"/>
              <a:t>Docker</a:t>
            </a:r>
            <a:endParaRPr lang="pt-BR" dirty="0"/>
          </a:p>
          <a:p>
            <a:r>
              <a:rPr lang="pt-BR" dirty="0" err="1"/>
              <a:t>Kubernetes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50AD44-BDCF-AA4C-AE1B-AD00BC29271B}"/>
              </a:ext>
            </a:extLst>
          </p:cNvPr>
          <p:cNvSpPr txBox="1"/>
          <p:nvPr/>
        </p:nvSpPr>
        <p:spPr>
          <a:xfrm>
            <a:off x="2799184" y="2202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93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ACD08-D3A6-2C49-8480-2D367656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Curso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7C443E-B906-374C-BEF0-4D9CDA879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Modelo tradicional </a:t>
            </a:r>
            <a:r>
              <a:rPr lang="pt-BR" dirty="0" err="1"/>
              <a:t>vs</a:t>
            </a:r>
            <a:r>
              <a:rPr lang="pt-BR" dirty="0"/>
              <a:t> Microserviços</a:t>
            </a:r>
          </a:p>
          <a:p>
            <a:pPr lvl="1"/>
            <a:r>
              <a:rPr lang="pt-BR" dirty="0"/>
              <a:t>Oque é um </a:t>
            </a:r>
            <a:r>
              <a:rPr lang="pt-BR" dirty="0" err="1"/>
              <a:t>microsserviço</a:t>
            </a:r>
            <a:r>
              <a:rPr lang="pt-BR" dirty="0"/>
              <a:t>?	</a:t>
            </a:r>
          </a:p>
          <a:p>
            <a:pPr lvl="1"/>
            <a:r>
              <a:rPr lang="pt-BR" dirty="0"/>
              <a:t>Vantagens, principais problemas</a:t>
            </a:r>
          </a:p>
          <a:p>
            <a:pPr lvl="1"/>
            <a:r>
              <a:rPr lang="pt-BR" dirty="0"/>
              <a:t>Por onde começar?</a:t>
            </a:r>
          </a:p>
          <a:p>
            <a:pPr lvl="1"/>
            <a:endParaRPr lang="pt-BR" dirty="0"/>
          </a:p>
          <a:p>
            <a:r>
              <a:rPr lang="pt-BR" dirty="0"/>
              <a:t>Um pouco de prática</a:t>
            </a:r>
          </a:p>
          <a:p>
            <a:pPr lvl="1"/>
            <a:r>
              <a:rPr lang="pt-BR" dirty="0" err="1"/>
              <a:t>API’s</a:t>
            </a:r>
            <a:r>
              <a:rPr lang="pt-BR" dirty="0"/>
              <a:t> REST e </a:t>
            </a:r>
            <a:r>
              <a:rPr lang="pt-BR" dirty="0" err="1"/>
              <a:t>Microsserviços</a:t>
            </a:r>
            <a:endParaRPr lang="pt-BR" dirty="0"/>
          </a:p>
          <a:p>
            <a:pPr lvl="1"/>
            <a:r>
              <a:rPr lang="pt-BR" dirty="0" err="1"/>
              <a:t>Conteinerizando</a:t>
            </a:r>
            <a:r>
              <a:rPr lang="pt-BR" dirty="0"/>
              <a:t> meu </a:t>
            </a:r>
            <a:r>
              <a:rPr lang="pt-BR" dirty="0" err="1"/>
              <a:t>microserviço</a:t>
            </a:r>
            <a:endParaRPr lang="pt-BR" dirty="0"/>
          </a:p>
          <a:p>
            <a:pPr lvl="1"/>
            <a:r>
              <a:rPr lang="pt-BR" dirty="0"/>
              <a:t>Escalando com </a:t>
            </a:r>
            <a:r>
              <a:rPr lang="pt-BR" dirty="0" err="1"/>
              <a:t>kubernetes</a:t>
            </a:r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2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 vs Monolíticas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DD36CC-CE00-2F43-9014-A5FA72E1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514" y="782330"/>
            <a:ext cx="3635829" cy="52933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C8F12C4-23E9-DF4B-8185-7E031985216E}"/>
              </a:ext>
            </a:extLst>
          </p:cNvPr>
          <p:cNvSpPr txBox="1"/>
          <p:nvPr/>
        </p:nvSpPr>
        <p:spPr>
          <a:xfrm>
            <a:off x="667657" y="1155699"/>
            <a:ext cx="7083862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Famosa “lasanha” arquitetura em camadas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Único pacote implantável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Roda em um único processo de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Estruturalmente falando, é uma aplicação mais simples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Desenvolvimento, teste e implantação ocorre de maneira mais simples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Na dúvida sempre comece por aqui!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BDB341-D955-F14C-A60E-B943B13AF195}"/>
              </a:ext>
            </a:extLst>
          </p:cNvPr>
          <p:cNvSpPr txBox="1"/>
          <p:nvPr/>
        </p:nvSpPr>
        <p:spPr>
          <a:xfrm>
            <a:off x="488776" y="4501972"/>
            <a:ext cx="6790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Aplicações monolíticas são o terror de qualquer desenvolvedor, sua arquitetura acoplada dificulta o desenvolvimento de novas funcionalidades e torna uma verdadeira dor de cabeça qualquer manutenção. Porém vale lembrar que, nem todo monolítico é algo necessariamente ruim.</a:t>
            </a:r>
          </a:p>
        </p:txBody>
      </p:sp>
    </p:spTree>
    <p:extLst>
      <p:ext uri="{BB962C8B-B14F-4D97-AF65-F5344CB8AC3E}">
        <p14:creationId xmlns:p14="http://schemas.microsoft.com/office/powerpoint/2010/main" val="117117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 vs Monolíticas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DD36CC-CE00-2F43-9014-A5FA72E1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514" y="782330"/>
            <a:ext cx="3635829" cy="52933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C8F12C4-23E9-DF4B-8185-7E031985216E}"/>
              </a:ext>
            </a:extLst>
          </p:cNvPr>
          <p:cNvSpPr txBox="1"/>
          <p:nvPr/>
        </p:nvSpPr>
        <p:spPr>
          <a:xfrm>
            <a:off x="761556" y="1637612"/>
            <a:ext cx="6796732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Coordenar evolução do software entre grandes equipes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Maior o sistema, mais complexo fica se não for bem projetado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Maior consumo de recursos computacionais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Escalabilidade horizontal fica comprometida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Necessário escalar todo o sistema, e não somente as partes de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maior consumo.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30A07D-1616-144C-96C5-844987A09223}"/>
              </a:ext>
            </a:extLst>
          </p:cNvPr>
          <p:cNvSpPr txBox="1"/>
          <p:nvPr/>
        </p:nvSpPr>
        <p:spPr>
          <a:xfrm>
            <a:off x="624561" y="1268280"/>
            <a:ext cx="217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Principais Problemas</a:t>
            </a:r>
          </a:p>
        </p:txBody>
      </p:sp>
    </p:spTree>
    <p:extLst>
      <p:ext uri="{BB962C8B-B14F-4D97-AF65-F5344CB8AC3E}">
        <p14:creationId xmlns:p14="http://schemas.microsoft.com/office/powerpoint/2010/main" val="1883308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A9FC0B-E1E8-AB4B-A2D1-8A9A9021C439}"/>
              </a:ext>
            </a:extLst>
          </p:cNvPr>
          <p:cNvSpPr/>
          <p:nvPr/>
        </p:nvSpPr>
        <p:spPr>
          <a:xfrm>
            <a:off x="2184397" y="4877771"/>
            <a:ext cx="7722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i="1" dirty="0">
                <a:solidFill>
                  <a:schemeClr val="bg1"/>
                </a:solidFill>
                <a:latin typeface="Lora" panose="020F0502020204030204" pitchFamily="34" charset="0"/>
              </a:rPr>
              <a:t>O termo "Arquitetura de </a:t>
            </a:r>
            <a:r>
              <a:rPr lang="pt-BR" i="1" dirty="0" err="1">
                <a:solidFill>
                  <a:schemeClr val="bg1"/>
                </a:solidFill>
                <a:latin typeface="Lora" panose="020F0502020204030204" pitchFamily="34" charset="0"/>
              </a:rPr>
              <a:t>microsserviço</a:t>
            </a:r>
            <a:r>
              <a:rPr lang="pt-BR" i="1" dirty="0">
                <a:solidFill>
                  <a:schemeClr val="bg1"/>
                </a:solidFill>
                <a:latin typeface="Lora" panose="020F0502020204030204" pitchFamily="34" charset="0"/>
              </a:rPr>
              <a:t>" surgiu nos últimos anos para descrever uma maneira particular de projetar aplicativos de software como conjuntos de serviços implantáveis independentemente.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620A36-4FF4-2D4A-90AE-8DF15B388FEC}"/>
              </a:ext>
            </a:extLst>
          </p:cNvPr>
          <p:cNvSpPr txBox="1"/>
          <p:nvPr/>
        </p:nvSpPr>
        <p:spPr>
          <a:xfrm>
            <a:off x="7834174" y="5948549"/>
            <a:ext cx="207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Martin Fowler, 2014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6D9DEB-3C69-174B-9D7B-1E9CB6640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191" y="910370"/>
            <a:ext cx="3517386" cy="36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6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 vs Monolíticas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849CF36-6C89-A248-A3A6-C51ED12C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959988"/>
            <a:ext cx="9626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0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E9E3D3-A5A4-A44E-9FF6-24913C900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96" y="1037770"/>
            <a:ext cx="8383607" cy="52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5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2462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3665</TotalTime>
  <Words>724</Words>
  <Application>Microsoft Macintosh PowerPoint</Application>
  <PresentationFormat>Widescreen</PresentationFormat>
  <Paragraphs>95</Paragraphs>
  <Slides>25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Andale Mono</vt:lpstr>
      <vt:lpstr>Arial</vt:lpstr>
      <vt:lpstr>Calibri</vt:lpstr>
      <vt:lpstr>Calibri Light</vt:lpstr>
      <vt:lpstr>Linux Libertine</vt:lpstr>
      <vt:lpstr>Lora</vt:lpstr>
      <vt:lpstr>Tema do Office</vt:lpstr>
      <vt:lpstr>Microserviços na Prática</vt:lpstr>
      <vt:lpstr>Higor Galdino</vt:lpstr>
      <vt:lpstr>Sobre o Curso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Laboratório Prático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Higor Borges</dc:creator>
  <cp:lastModifiedBy>Higor Borges</cp:lastModifiedBy>
  <cp:revision>32</cp:revision>
  <dcterms:created xsi:type="dcterms:W3CDTF">2021-11-01T14:07:43Z</dcterms:created>
  <dcterms:modified xsi:type="dcterms:W3CDTF">2021-11-17T17:38:05Z</dcterms:modified>
</cp:coreProperties>
</file>